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13"/>
  </p:notesMasterIdLst>
  <p:handoutMasterIdLst>
    <p:handoutMasterId r:id="rId14"/>
  </p:handoutMasterIdLst>
  <p:sldIdLst>
    <p:sldId id="3173" r:id="rId2"/>
    <p:sldId id="3843" r:id="rId3"/>
    <p:sldId id="3262" r:id="rId4"/>
    <p:sldId id="3267" r:id="rId5"/>
    <p:sldId id="2848" r:id="rId6"/>
    <p:sldId id="3271" r:id="rId7"/>
    <p:sldId id="3853" r:id="rId8"/>
    <p:sldId id="3855" r:id="rId9"/>
    <p:sldId id="3850" r:id="rId10"/>
    <p:sldId id="3848" r:id="rId11"/>
    <p:sldId id="3854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Lato Regular" panose="020B0604020202020204" charset="0"/>
      <p:regular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Light" panose="020B0604020202020204" charset="0"/>
      <p:regular r:id="rId28"/>
      <p:italic r:id="rId29"/>
    </p:embeddedFon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Poppins Bold" panose="020B0604020202020204" charset="0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AEC9EF"/>
    <a:srgbClr val="6C9AE5"/>
    <a:srgbClr val="82A9E8"/>
    <a:srgbClr val="98B9EB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6357" autoAdjust="0"/>
  </p:normalViewPr>
  <p:slideViewPr>
    <p:cSldViewPr snapToGrid="0" snapToObjects="1">
      <p:cViewPr varScale="1">
        <p:scale>
          <a:sx n="147" d="100"/>
          <a:sy n="147" d="100"/>
        </p:scale>
        <p:origin x="132" y="126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0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3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6C9AE5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82A9E8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98B9EB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AEC9EF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7" r:id="rId14"/>
    <p:sldLayoutId id="2147484058" r:id="rId15"/>
    <p:sldLayoutId id="2147484060" r:id="rId16"/>
    <p:sldLayoutId id="2147484061" r:id="rId17"/>
    <p:sldLayoutId id="2147484062" r:id="rId18"/>
    <p:sldLayoutId id="2147484011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1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  <p:sldLayoutId id="2147484030" r:id="rId34"/>
    <p:sldLayoutId id="2147484031" r:id="rId35"/>
    <p:sldLayoutId id="2147484032" r:id="rId36"/>
    <p:sldLayoutId id="2147484033" r:id="rId37"/>
    <p:sldLayoutId id="2147484034" r:id="rId38"/>
    <p:sldLayoutId id="2147484035" r:id="rId39"/>
    <p:sldLayoutId id="2147484037" r:id="rId40"/>
    <p:sldLayoutId id="2147484039" r:id="rId41"/>
    <p:sldLayoutId id="2147484041" r:id="rId4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6C9AE5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333223" y="3352813"/>
            <a:ext cx="3932787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brief look at how</a:t>
            </a:r>
            <a:b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Melbourne recovers after a covid lockdown</a:t>
            </a:r>
            <a:endParaRPr lang="pl-PL" sz="2700" dirty="0">
              <a:solidFill>
                <a:srgbClr val="FCFCF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82A9E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6C9AE5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6C9AE5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6C9AE5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6C9AE5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82A9E8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6C9AE5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98B9EB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AEC9EF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AEC9EF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3E37C77-19F4-4733-9B49-398F51D0AC0E}"/>
              </a:ext>
            </a:extLst>
          </p:cNvPr>
          <p:cNvSpPr/>
          <p:nvPr/>
        </p:nvSpPr>
        <p:spPr>
          <a:xfrm>
            <a:off x="159017" y="192967"/>
            <a:ext cx="30380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Swirling Hurricane</a:t>
            </a:r>
          </a:p>
        </p:txBody>
      </p:sp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519678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330399" y="3642232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266467" y="3979520"/>
            <a:ext cx="1536300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null hypothesis is proven by the correlation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251004" y="3649736"/>
            <a:ext cx="1337033" cy="36933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1  - null hypothesis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170728" y="3642232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035462" y="3587628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47517" y="1026558"/>
            <a:ext cx="3133011" cy="82131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8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performed a regression analysis (Fig.1) and the R came at -0.48 which confirms our hypothesis that there is a correlation between Covid cases, and the reduction of pedestrians observed. </a:t>
            </a:r>
          </a:p>
          <a:p>
            <a:pPr algn="l">
              <a:lnSpc>
                <a:spcPct val="150000"/>
              </a:lnSpc>
            </a:pPr>
            <a:endParaRPr lang="en-US" sz="8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Overall findings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104380" y="3979519"/>
            <a:ext cx="1585320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have proved this as the R value is strongly negative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086690" y="3613546"/>
            <a:ext cx="1769124" cy="36933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2 – Pedestrian traffic will go down 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6961969" y="3979520"/>
            <a:ext cx="2023281" cy="796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have proved there is a lag and for the most significant lockdown we estimated it would be around 3 months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6942721" y="3641026"/>
            <a:ext cx="1502581" cy="36933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3 – how long will the lag be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42D9EE-FDB7-4A76-A5B9-5955C8D3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8" y="22526"/>
            <a:ext cx="2626822" cy="1751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B7AE7-F392-4731-ACB8-B15A19077E60}"/>
              </a:ext>
            </a:extLst>
          </p:cNvPr>
          <p:cNvSpPr txBox="1"/>
          <p:nvPr/>
        </p:nvSpPr>
        <p:spPr>
          <a:xfrm>
            <a:off x="4488262" y="1542768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Fig.1</a:t>
            </a:r>
            <a:endParaRPr lang="en-GB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06750-EBFA-4620-BEAA-F27385DF4036}"/>
              </a:ext>
            </a:extLst>
          </p:cNvPr>
          <p:cNvSpPr txBox="1"/>
          <p:nvPr/>
        </p:nvSpPr>
        <p:spPr>
          <a:xfrm>
            <a:off x="497174" y="2238921"/>
            <a:ext cx="1422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was an 69.3% decrease in pedestrians When comparing Apr to Apr and an increase 83.7% 20 to 21.</a:t>
            </a:r>
            <a:endParaRPr lang="en-GB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63D62-DA3E-4796-9345-14147E289D17}"/>
              </a:ext>
            </a:extLst>
          </p:cNvPr>
          <p:cNvSpPr txBox="1"/>
          <p:nvPr/>
        </p:nvSpPr>
        <p:spPr>
          <a:xfrm>
            <a:off x="497174" y="1900367"/>
            <a:ext cx="142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Question 1 - What was the impact on pedestrian count </a:t>
            </a:r>
            <a:endParaRPr lang="en-GB" sz="8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D872443-0134-42AA-B264-AD3276E64A33}"/>
              </a:ext>
            </a:extLst>
          </p:cNvPr>
          <p:cNvSpPr txBox="1"/>
          <p:nvPr/>
        </p:nvSpPr>
        <p:spPr>
          <a:xfrm>
            <a:off x="1963112" y="2238921"/>
            <a:ext cx="165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There was an 34.1% decrease in Car space availability When comparing Apr to Apr</a:t>
            </a:r>
            <a:endParaRPr lang="en-GB" sz="8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CA9041F-2AA9-4E7A-B1A1-44B2380D8F59}"/>
              </a:ext>
            </a:extLst>
          </p:cNvPr>
          <p:cNvSpPr txBox="1"/>
          <p:nvPr/>
        </p:nvSpPr>
        <p:spPr>
          <a:xfrm>
            <a:off x="1963111" y="1900367"/>
            <a:ext cx="1862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Question 2 – How did the lockdown affect car space availability</a:t>
            </a:r>
            <a:endParaRPr lang="en-GB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7E447-2982-4083-8E1F-3AF8BD28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28" y="1784533"/>
            <a:ext cx="2626822" cy="17512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41B234-FB4C-4DFB-AB3E-582D915184EA}"/>
              </a:ext>
            </a:extLst>
          </p:cNvPr>
          <p:cNvSpPr txBox="1"/>
          <p:nvPr/>
        </p:nvSpPr>
        <p:spPr>
          <a:xfrm>
            <a:off x="4512472" y="3315467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Fig.2</a:t>
            </a:r>
            <a:endParaRPr lang="en-GB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A2BDF8-A742-4DEE-98CD-6240A820CBAB}"/>
              </a:ext>
            </a:extLst>
          </p:cNvPr>
          <p:cNvSpPr txBox="1"/>
          <p:nvPr/>
        </p:nvSpPr>
        <p:spPr>
          <a:xfrm>
            <a:off x="1183131" y="3034511"/>
            <a:ext cx="1656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We estimated based on fig.2 that the lag would be 3 months before we are back to normal.</a:t>
            </a:r>
            <a:endParaRPr lang="en-GB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8E0E5D-BCC3-47AD-8617-8E6D0AA70BAE}"/>
              </a:ext>
            </a:extLst>
          </p:cNvPr>
          <p:cNvSpPr txBox="1"/>
          <p:nvPr/>
        </p:nvSpPr>
        <p:spPr>
          <a:xfrm>
            <a:off x="1165150" y="2823696"/>
            <a:ext cx="18622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Question 3 – What was the lag?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AEC9EF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1142280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ETL Developer eStore logistics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Dillon Wright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75890" y="2180267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accountant and data analytics  Absolute care and health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90084" y="1947476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Fred Chan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3707644" y="3748539"/>
            <a:ext cx="1713906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intelligence Manger PFD Foods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3707644" y="3519002"/>
            <a:ext cx="180597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Milinda Liyanage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The Swirling Hurricane </a:t>
            </a:r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6" name="Picture Placeholder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BAA7A3C-1A45-4958-92EA-5372489CF4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8" r="88"/>
          <a:stretch>
            <a:fillRect/>
          </a:stretch>
        </p:blipFill>
        <p:spPr/>
      </p:pic>
      <p:pic>
        <p:nvPicPr>
          <p:cNvPr id="24" name="Picture Placeholder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189AC1C-8770-48CC-B356-7A89E05363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12572" b="12572"/>
          <a:stretch/>
        </p:blipFill>
        <p:spPr>
          <a:xfrm>
            <a:off x="2612977" y="3288631"/>
            <a:ext cx="895973" cy="895739"/>
          </a:xfrm>
        </p:spPr>
      </p:pic>
      <p:pic>
        <p:nvPicPr>
          <p:cNvPr id="29" name="Picture Placeholder 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025A5A4-B027-4296-A089-74B209982B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89" b="89"/>
          <a:stretch/>
        </p:blipFill>
        <p:spPr>
          <a:xfrm>
            <a:off x="4655523" y="1771576"/>
            <a:ext cx="896938" cy="895350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Presentation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look at our initial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6568524" y="2309929"/>
            <a:ext cx="1918420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show how we went about our analysis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6644724" y="2083393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  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1" y="2270524"/>
            <a:ext cx="1976169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discuss the hypothesis we came arrived at.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1" y="3748917"/>
            <a:ext cx="191842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take a deep dive into the charts we produced.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1214099" y="3661090"/>
            <a:ext cx="1775852" cy="675253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we go over the datasets and what we did to cleanse them.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1268384" y="3517304"/>
            <a:ext cx="229208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  &amp; Cleansing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we present our findings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715771" y="3451453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6029534" y="2098836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854180" y="3577825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6165817" y="2249608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367066" y="-204788"/>
            <a:ext cx="9478765" cy="5553075"/>
          </a:xfrm>
          <a:prstGeom prst="rect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FCF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5419" y="1512577"/>
            <a:ext cx="2758310" cy="2582121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wanted to do an analysis on something highly topical and there is nothing more topical then covid-19 right now.</a:t>
            </a: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wanted to determine the impact that covid-19 has on our CBD based businesses especially retail as they have already been doing it tough due to increased competition in the online space. </a:t>
            </a:r>
          </a:p>
          <a:p>
            <a:pPr algn="l">
              <a:lnSpc>
                <a:spcPts val="1612"/>
              </a:lnSpc>
            </a:pPr>
            <a:endParaRPr lang="en-US" sz="1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also wanted to determine how long it would take for them to recover.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176441" y="4117477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  <p:pic>
        <p:nvPicPr>
          <p:cNvPr id="4098" name="Picture 2" descr="A picture containing outdoor, water, sky, river&#10;&#10;Description automatically generated">
            <a:extLst>
              <a:ext uri="{FF2B5EF4-FFF2-40B4-BE49-F238E27FC236}">
                <a16:creationId xmlns:a16="http://schemas.microsoft.com/office/drawing/2014/main" id="{7C7BC4D3-BBEB-4D53-A240-27BD51D8CC6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6" r="35556"/>
          <a:stretch>
            <a:fillRect/>
          </a:stretch>
        </p:blipFill>
        <p:spPr bwMode="auto">
          <a:xfrm>
            <a:off x="3579145" y="45103"/>
            <a:ext cx="2642448" cy="5143500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6056580" y="1263396"/>
            <a:ext cx="2665928" cy="3080482"/>
            <a:chOff x="15478243" y="4033537"/>
            <a:chExt cx="7109141" cy="82146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530619" y="4532244"/>
              <a:ext cx="1658352" cy="1658350"/>
              <a:chOff x="16943019" y="3748767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43019" y="3748767"/>
                <a:ext cx="1314837" cy="1314837"/>
              </a:xfrm>
              <a:prstGeom prst="ellipse">
                <a:avLst/>
              </a:prstGeom>
              <a:solidFill>
                <a:srgbClr val="AEC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436385"/>
              <a:ext cx="1658352" cy="1658350"/>
              <a:chOff x="16901492" y="7618072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618072"/>
                <a:ext cx="1314837" cy="1314837"/>
              </a:xfrm>
              <a:prstGeom prst="ellipse">
                <a:avLst/>
              </a:prstGeom>
              <a:solidFill>
                <a:srgbClr val="82A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98B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861032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is the extent of the covid-19 pandemic lockdowns on pedestrian counts within the CBD?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Melbourne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040296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did they effect overall car space availability?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Car Spaces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79749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long will it take for people to return after a lockdown?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Pedestrians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3570522" y="1928925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941557" y="2336560"/>
            <a:ext cx="709994" cy="709990"/>
          </a:xfrm>
          <a:prstGeom prst="ellipse">
            <a:avLst/>
          </a:prstGeom>
          <a:solidFill>
            <a:srgbClr val="98B9E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6006657" y="1954066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6273212" y="2315008"/>
            <a:ext cx="709994" cy="709990"/>
          </a:xfrm>
          <a:prstGeom prst="ellipse">
            <a:avLst/>
          </a:prstGeom>
          <a:solidFill>
            <a:srgbClr val="82A9E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1118073" y="1938247"/>
            <a:ext cx="1591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Null hypothesis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537505" y="2336560"/>
            <a:ext cx="709994" cy="709990"/>
          </a:xfrm>
          <a:prstGeom prst="ellipse">
            <a:avLst/>
          </a:prstGeom>
          <a:solidFill>
            <a:srgbClr val="AEC9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759140" y="2571750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860932" y="3101750"/>
            <a:ext cx="207328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 there is no change in Melbourne CDB foot traffic. 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3231682" y="3088115"/>
            <a:ext cx="214037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increases, Melbourne CDB foot traffic &amp; vehicle parking decreases.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5827491" y="3113256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covid lockdown stage level is lowered the CBD foot traffic increases but with a lag.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Hypothesis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20" name="Graphic 19" descr="Help outline">
            <a:extLst>
              <a:ext uri="{FF2B5EF4-FFF2-40B4-BE49-F238E27FC236}">
                <a16:creationId xmlns:a16="http://schemas.microsoft.com/office/drawing/2014/main" id="{4E1EE4D0-5858-4C3D-8B91-C0B291F8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4040" y="2478392"/>
            <a:ext cx="426326" cy="426326"/>
          </a:xfrm>
          <a:prstGeom prst="rect">
            <a:avLst/>
          </a:prstGeom>
        </p:spPr>
      </p:pic>
      <p:pic>
        <p:nvPicPr>
          <p:cNvPr id="58" name="Graphic 57" descr="Help outline">
            <a:extLst>
              <a:ext uri="{FF2B5EF4-FFF2-40B4-BE49-F238E27FC236}">
                <a16:creationId xmlns:a16="http://schemas.microsoft.com/office/drawing/2014/main" id="{1247DE76-01EA-44A4-8F67-BFAEBD94D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2924" y="2458705"/>
            <a:ext cx="426326" cy="4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5600858" y="-1187785"/>
            <a:ext cx="11921033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531915" y="1884474"/>
            <a:ext cx="6295605" cy="177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 created a GitHub repo so that we could all work collaboratively as a team in one shared space.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decided which data sets too look at and acquired them.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created individual dataset cleansing branches within our GitHub repo.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after completing the data cleansing these we merged these into the repos main branch.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merged the data into a summary Frame.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Sixth we did our analysis and created Graphs.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 Summarised our findings.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E30029D-C0FB-4517-81C9-18C20DB97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913" y="1841552"/>
            <a:ext cx="332922" cy="332922"/>
          </a:xfrm>
          <a:prstGeom prst="rect">
            <a:avLst/>
          </a:prstGeom>
        </p:spPr>
      </p:pic>
      <p:pic>
        <p:nvPicPr>
          <p:cNvPr id="6" name="Graphic 5" descr="Usb Stick outline">
            <a:extLst>
              <a:ext uri="{FF2B5EF4-FFF2-40B4-BE49-F238E27FC236}">
                <a16:creationId xmlns:a16="http://schemas.microsoft.com/office/drawing/2014/main" id="{D8C6269E-CA87-430D-BB8F-0F6344A2B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9764" y="2099322"/>
            <a:ext cx="351444" cy="35144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67B4629-6977-469D-91A4-BCF819545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277" y="2378564"/>
            <a:ext cx="351445" cy="351445"/>
          </a:xfrm>
          <a:prstGeom prst="rect">
            <a:avLst/>
          </a:prstGeom>
        </p:spPr>
      </p:pic>
      <p:pic>
        <p:nvPicPr>
          <p:cNvPr id="1026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003B377-8EFB-4800-90DC-F2E05A5C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65" y="2431448"/>
            <a:ext cx="1483050" cy="741525"/>
          </a:xfrm>
          <a:prstGeom prst="rect">
            <a:avLst/>
          </a:prstGeom>
          <a:noFill/>
        </p:spPr>
      </p:pic>
      <p:pic>
        <p:nvPicPr>
          <p:cNvPr id="3" name="Graphic 2" descr="Binary with solid fill">
            <a:extLst>
              <a:ext uri="{FF2B5EF4-FFF2-40B4-BE49-F238E27FC236}">
                <a16:creationId xmlns:a16="http://schemas.microsoft.com/office/drawing/2014/main" id="{D82B1725-C073-46D5-BA9D-53B1DBFAAA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5553" y="2849259"/>
            <a:ext cx="390457" cy="3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46094" y="3658791"/>
            <a:ext cx="3221747" cy="1105824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46094" y="1438454"/>
            <a:ext cx="3311084" cy="1458915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02945" y="3364718"/>
            <a:ext cx="3221747" cy="131904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2"/>
            <a:ext cx="3221747" cy="1350863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a data source that gave us Daily Covid numbers for metropolitan Melbourne from the Melbourne CBD council website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656792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couldn’t find a good data source that suited our needs, so we made one manually by looking at the government DHHS website and Covid-19 Victoria Wikipedia.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5931795" y="1505484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Lockdown Dates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Summary</a:t>
            </a:r>
          </a:p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682652" y="3762436"/>
            <a:ext cx="2529130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Melbourne has at some pedestrian crossings got a pedestrian crossing sensor that collects pedestrian data.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21963" y="3505941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Pedestrian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801106" y="3957528"/>
            <a:ext cx="2656792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some data on how many car spaces were occupied during the pandemic from the Melbourne CBD council website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5792642" y="3739703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Car Space Occupancy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301752" y="901012"/>
            <a:ext cx="3221747" cy="1837153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446244" y="1259712"/>
            <a:ext cx="2932761" cy="29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First we removed Overseas and interstate cases </a:t>
            </a:r>
            <a:endParaRPr lang="en-US" sz="1000" dirty="0">
              <a:solidFill>
                <a:srgbClr val="6C9AE5"/>
              </a:solidFill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634649" y="104047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 - Cleansing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Rounded Rectangle 33">
            <a:extLst>
              <a:ext uri="{FF2B5EF4-FFF2-40B4-BE49-F238E27FC236}">
                <a16:creationId xmlns:a16="http://schemas.microsoft.com/office/drawing/2014/main" id="{D1E92F86-8C59-4A6D-AF46-5887B925F56D}"/>
              </a:ext>
            </a:extLst>
          </p:cNvPr>
          <p:cNvSpPr/>
          <p:nvPr/>
        </p:nvSpPr>
        <p:spPr>
          <a:xfrm>
            <a:off x="290889" y="2876319"/>
            <a:ext cx="3221747" cy="1837153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5E3149-26A6-486A-BDE8-966034E90DFC}"/>
              </a:ext>
            </a:extLst>
          </p:cNvPr>
          <p:cNvSpPr txBox="1"/>
          <p:nvPr/>
        </p:nvSpPr>
        <p:spPr>
          <a:xfrm>
            <a:off x="623786" y="3235019"/>
            <a:ext cx="252913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a data source that gave us Daily Covid numbers for metropolitan Melbourne from the Melbourne CBD council website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CFAB83-9126-44BD-87B4-8C8EAC31C6DB}"/>
              </a:ext>
            </a:extLst>
          </p:cNvPr>
          <p:cNvSpPr txBox="1"/>
          <p:nvPr/>
        </p:nvSpPr>
        <p:spPr>
          <a:xfrm>
            <a:off x="623786" y="301578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31" name="Rounded Rectangle 33">
            <a:extLst>
              <a:ext uri="{FF2B5EF4-FFF2-40B4-BE49-F238E27FC236}">
                <a16:creationId xmlns:a16="http://schemas.microsoft.com/office/drawing/2014/main" id="{E8B1F02C-3A92-4EF2-8391-DA6C403B28B6}"/>
              </a:ext>
            </a:extLst>
          </p:cNvPr>
          <p:cNvSpPr/>
          <p:nvPr/>
        </p:nvSpPr>
        <p:spPr>
          <a:xfrm>
            <a:off x="3927130" y="901012"/>
            <a:ext cx="3221747" cy="1837153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483BC-2B89-483F-AA8A-5C77F909426B}"/>
              </a:ext>
            </a:extLst>
          </p:cNvPr>
          <p:cNvSpPr txBox="1"/>
          <p:nvPr/>
        </p:nvSpPr>
        <p:spPr>
          <a:xfrm>
            <a:off x="4260027" y="1259712"/>
            <a:ext cx="252913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a data source that gave us Daily Covid numbers for metropolitan Melbourne from the Melbourne CBD council website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267611-08BA-46B5-ADAF-766E8C67FDD5}"/>
              </a:ext>
            </a:extLst>
          </p:cNvPr>
          <p:cNvSpPr txBox="1"/>
          <p:nvPr/>
        </p:nvSpPr>
        <p:spPr>
          <a:xfrm>
            <a:off x="4260027" y="104047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35" name="Rounded Rectangle 33">
            <a:extLst>
              <a:ext uri="{FF2B5EF4-FFF2-40B4-BE49-F238E27FC236}">
                <a16:creationId xmlns:a16="http://schemas.microsoft.com/office/drawing/2014/main" id="{A2DEDE5F-BBB4-4562-90A7-96AF971EB9BE}"/>
              </a:ext>
            </a:extLst>
          </p:cNvPr>
          <p:cNvSpPr/>
          <p:nvPr/>
        </p:nvSpPr>
        <p:spPr>
          <a:xfrm>
            <a:off x="3927130" y="2876319"/>
            <a:ext cx="3221747" cy="1837153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CE3BCA-1A78-494E-B2CC-A21EC62E6DD1}"/>
              </a:ext>
            </a:extLst>
          </p:cNvPr>
          <p:cNvSpPr txBox="1"/>
          <p:nvPr/>
        </p:nvSpPr>
        <p:spPr>
          <a:xfrm>
            <a:off x="4260027" y="3235019"/>
            <a:ext cx="252913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a data source that gave us Daily Covid numbers for metropolitan Melbourne from the Melbourne CBD council website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174BA-A9FE-419E-9625-319A309A9AC4}"/>
              </a:ext>
            </a:extLst>
          </p:cNvPr>
          <p:cNvSpPr txBox="1"/>
          <p:nvPr/>
        </p:nvSpPr>
        <p:spPr>
          <a:xfrm>
            <a:off x="4260027" y="301578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</p:spTree>
    <p:extLst>
      <p:ext uri="{BB962C8B-B14F-4D97-AF65-F5344CB8AC3E}">
        <p14:creationId xmlns:p14="http://schemas.microsoft.com/office/powerpoint/2010/main" val="371389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667747" y="4079564"/>
            <a:ext cx="2080973" cy="67390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chart really gave us a reference point to be able to see the impact of the lockdown dates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5580"/>
            <a:ext cx="2080973" cy="67390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Chart showed us that there was a significant and lasting impact to pedestrians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33588" y="4166669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797478" y="3587463"/>
            <a:ext cx="1549114" cy="474453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223295" y="3576238"/>
            <a:ext cx="2080973" cy="474453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195294" y="3576237"/>
            <a:ext cx="1549114" cy="474453"/>
          </a:xfrm>
          <a:prstGeom prst="rect">
            <a:avLst/>
          </a:prstGeom>
          <a:solidFill>
            <a:srgbClr val="82A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974702" y="3681016"/>
            <a:ext cx="11884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Covid Cases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427588" y="3686191"/>
            <a:ext cx="1688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Pedestrian count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45496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5382761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–Three most impactful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0CE5F81-C681-4945-AD36-E76F1907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0" y="1614525"/>
            <a:ext cx="2607472" cy="1738314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F7308344-ABB7-40F4-9601-828BB093F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276" y="1608857"/>
            <a:ext cx="2607471" cy="1738314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490113D1-9725-41AC-9499-D89A752D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241" y="1617359"/>
            <a:ext cx="2603220" cy="17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6C9AE5"/>
      </a:dk1>
      <a:lt1>
        <a:srgbClr val="FCFCFC"/>
      </a:lt1>
      <a:dk2>
        <a:srgbClr val="6C9AE5"/>
      </a:dk2>
      <a:lt2>
        <a:srgbClr val="FCFCFC"/>
      </a:lt2>
      <a:accent1>
        <a:srgbClr val="6C9AE5"/>
      </a:accent1>
      <a:accent2>
        <a:srgbClr val="82A9E8"/>
      </a:accent2>
      <a:accent3>
        <a:srgbClr val="98B9EB"/>
      </a:accent3>
      <a:accent4>
        <a:srgbClr val="AEC9EF"/>
      </a:accent4>
      <a:accent5>
        <a:srgbClr val="FCFCFC"/>
      </a:accent5>
      <a:accent6>
        <a:srgbClr val="FCFCFC"/>
      </a:accent6>
      <a:hlink>
        <a:srgbClr val="AEC9EF"/>
      </a:hlink>
      <a:folHlink>
        <a:srgbClr val="98B9EB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82395</TotalTime>
  <Words>833</Words>
  <Application>Microsoft Office PowerPoint</Application>
  <PresentationFormat>On-screen Show (16:9)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Montserrat Light</vt:lpstr>
      <vt:lpstr>Montserrat</vt:lpstr>
      <vt:lpstr>Roboto Light</vt:lpstr>
      <vt:lpstr>Lato</vt:lpstr>
      <vt:lpstr>Roboto</vt:lpstr>
      <vt:lpstr>Arial</vt:lpstr>
      <vt:lpstr>Calibri</vt:lpstr>
      <vt:lpstr>Lato Regular</vt:lpstr>
      <vt:lpstr>Poppins Bold</vt:lpstr>
      <vt:lpstr>Gill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Dillon Wright</cp:lastModifiedBy>
  <cp:revision>14760</cp:revision>
  <dcterms:created xsi:type="dcterms:W3CDTF">2014-11-12T21:47:38Z</dcterms:created>
  <dcterms:modified xsi:type="dcterms:W3CDTF">2021-06-27T10:42:16Z</dcterms:modified>
  <cp:category/>
</cp:coreProperties>
</file>